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sldIdLst>
    <p:sldId id="256" r:id="rId2"/>
    <p:sldId id="573" r:id="rId3"/>
    <p:sldId id="668" r:id="rId4"/>
    <p:sldId id="649" r:id="rId5"/>
    <p:sldId id="650" r:id="rId6"/>
    <p:sldId id="651" r:id="rId7"/>
    <p:sldId id="759" r:id="rId8"/>
    <p:sldId id="790" r:id="rId9"/>
    <p:sldId id="761" r:id="rId10"/>
    <p:sldId id="762" r:id="rId11"/>
    <p:sldId id="763" r:id="rId12"/>
    <p:sldId id="764" r:id="rId13"/>
    <p:sldId id="729" r:id="rId14"/>
    <p:sldId id="727" r:id="rId15"/>
    <p:sldId id="728" r:id="rId16"/>
    <p:sldId id="730" r:id="rId17"/>
    <p:sldId id="732" r:id="rId18"/>
    <p:sldId id="731" r:id="rId19"/>
    <p:sldId id="765" r:id="rId20"/>
    <p:sldId id="791" r:id="rId21"/>
    <p:sldId id="743" r:id="rId22"/>
    <p:sldId id="742" r:id="rId23"/>
    <p:sldId id="766" r:id="rId24"/>
    <p:sldId id="767" r:id="rId25"/>
    <p:sldId id="768" r:id="rId26"/>
    <p:sldId id="769" r:id="rId27"/>
    <p:sldId id="812" r:id="rId28"/>
    <p:sldId id="814" r:id="rId29"/>
    <p:sldId id="813" r:id="rId30"/>
    <p:sldId id="792" r:id="rId31"/>
    <p:sldId id="771" r:id="rId32"/>
    <p:sldId id="770" r:id="rId33"/>
    <p:sldId id="734" r:id="rId34"/>
    <p:sldId id="735" r:id="rId35"/>
    <p:sldId id="793" r:id="rId36"/>
    <p:sldId id="794" r:id="rId37"/>
    <p:sldId id="815" r:id="rId38"/>
    <p:sldId id="816" r:id="rId39"/>
    <p:sldId id="817" r:id="rId40"/>
    <p:sldId id="774" r:id="rId41"/>
    <p:sldId id="744" r:id="rId42"/>
    <p:sldId id="745" r:id="rId43"/>
    <p:sldId id="775" r:id="rId44"/>
    <p:sldId id="737" r:id="rId45"/>
    <p:sldId id="664" r:id="rId46"/>
    <p:sldId id="738" r:id="rId47"/>
    <p:sldId id="795" r:id="rId48"/>
    <p:sldId id="739" r:id="rId49"/>
    <p:sldId id="754" r:id="rId50"/>
    <p:sldId id="818" r:id="rId51"/>
    <p:sldId id="819" r:id="rId52"/>
    <p:sldId id="820" r:id="rId53"/>
    <p:sldId id="796" r:id="rId54"/>
    <p:sldId id="797" r:id="rId55"/>
    <p:sldId id="719" r:id="rId56"/>
    <p:sldId id="721" r:id="rId57"/>
    <p:sldId id="662" r:id="rId58"/>
    <p:sldId id="663" r:id="rId59"/>
    <p:sldId id="776" r:id="rId60"/>
    <p:sldId id="798" r:id="rId61"/>
    <p:sldId id="799" r:id="rId62"/>
    <p:sldId id="800" r:id="rId63"/>
    <p:sldId id="808" r:id="rId64"/>
    <p:sldId id="801" r:id="rId65"/>
    <p:sldId id="802" r:id="rId66"/>
    <p:sldId id="803" r:id="rId67"/>
    <p:sldId id="804" r:id="rId68"/>
    <p:sldId id="805" r:id="rId69"/>
    <p:sldId id="806" r:id="rId70"/>
    <p:sldId id="809" r:id="rId71"/>
    <p:sldId id="810" r:id="rId72"/>
    <p:sldId id="811" r:id="rId73"/>
    <p:sldId id="821" r:id="rId74"/>
    <p:sldId id="822" r:id="rId75"/>
    <p:sldId id="823" r:id="rId76"/>
    <p:sldId id="824" r:id="rId77"/>
    <p:sldId id="825" r:id="rId78"/>
    <p:sldId id="826" r:id="rId79"/>
    <p:sldId id="827" r:id="rId80"/>
    <p:sldId id="828" r:id="rId81"/>
    <p:sldId id="829" r:id="rId82"/>
    <p:sldId id="832" r:id="rId83"/>
    <p:sldId id="833" r:id="rId84"/>
    <p:sldId id="834" r:id="rId85"/>
    <p:sldId id="835" r:id="rId86"/>
    <p:sldId id="836" r:id="rId87"/>
    <p:sldId id="837" r:id="rId8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a jimenez rico" initials="ejr" lastIdx="0" clrIdx="0">
    <p:extLst>
      <p:ext uri="{19B8F6BF-5375-455C-9EA6-DF929625EA0E}">
        <p15:presenceInfo xmlns:p15="http://schemas.microsoft.com/office/powerpoint/2012/main" userId="f30c041272086a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4DFE"/>
    <a:srgbClr val="E5F177"/>
    <a:srgbClr val="628BFE"/>
    <a:srgbClr val="6165FF"/>
    <a:srgbClr val="8DEAF7"/>
    <a:srgbClr val="95CBE3"/>
    <a:srgbClr val="E626DD"/>
    <a:srgbClr val="F39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91" d="100"/>
          <a:sy n="91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commentAuthors" Target="comment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i="0" u="none" strike="noStrike" kern="1200" dirty="0" smtClean="0">
                <a:solidFill>
                  <a:srgbClr val="0E4DFE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INGRESOS</a:t>
            </a:r>
            <a:r>
              <a:rPr lang="en-US" sz="3200" b="1" i="0" u="none" strike="noStrike" kern="1200" baseline="0" dirty="0" smtClean="0">
                <a:solidFill>
                  <a:srgbClr val="0E4DFE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TERCER</a:t>
            </a:r>
            <a:r>
              <a:rPr lang="en-US" sz="3200" b="1" i="0" u="none" strike="noStrike" kern="1200" dirty="0" smtClean="0">
                <a:solidFill>
                  <a:srgbClr val="0E4DFE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lang="en-US" sz="3200" b="1" i="0" u="none" strike="noStrike" kern="1200" dirty="0">
                <a:solidFill>
                  <a:srgbClr val="0E4DFE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TRIMESTRE</a:t>
            </a:r>
            <a:r>
              <a:rPr lang="es-ES" sz="3200" b="1" i="0" u="none" strike="noStrike" kern="1200" dirty="0">
                <a:solidFill>
                  <a:srgbClr val="0E4DFE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lang="es-ES" sz="3200" b="1" i="0" u="none" strike="noStrike" kern="1200" dirty="0" smtClean="0">
                <a:solidFill>
                  <a:srgbClr val="0E4DFE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2022</a:t>
            </a:r>
            <a:endParaRPr lang="en-US" sz="3200" b="1" i="0" u="none" strike="noStrike" kern="1200" dirty="0">
              <a:solidFill>
                <a:srgbClr val="0E4DFE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15195513451443568"/>
          <c:y val="3.3624963546223388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70"/>
      <c:rotY val="0"/>
      <c:depthPercent val="100"/>
      <c:rAngAx val="0"/>
      <c:perspective val="4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1489501312335939E-4"/>
          <c:y val="0.20329571303587049"/>
          <c:w val="0.48705405040257155"/>
          <c:h val="0.62815864683581224"/>
        </c:manualLayout>
      </c:layout>
      <c:pie3DChart>
        <c:varyColors val="1"/>
        <c:ser>
          <c:idx val="0"/>
          <c:order val="0"/>
          <c:tx>
            <c:strRef>
              <c:f>Hoja1!$B$2</c:f>
              <c:strCache>
                <c:ptCount val="1"/>
                <c:pt idx="0">
                  <c:v>CONCEPTO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E07E-4737-A637-DD2BC3CE012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E07E-4737-A637-DD2BC3CE012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E07E-4737-A637-DD2BC3CE012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E07E-4737-A637-DD2BC3CE012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E07E-4737-A637-DD2BC3CE012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7B49-489B-BD78-8B3064E76CF9}"/>
              </c:ext>
            </c:extLst>
          </c:dPt>
          <c:dLbls>
            <c:dLbl>
              <c:idx val="0"/>
              <c:layout>
                <c:manualLayout>
                  <c:x val="-6.3556430446194231E-2"/>
                  <c:y val="-0.3401550014581511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87%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029804144789293E-2"/>
                      <c:h val="9.06945173519976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07E-4737-A637-DD2BC3CE012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7E-4737-A637-DD2BC3CE012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07E-4737-A637-DD2BC3CE012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07E-4737-A637-DD2BC3CE012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07E-4737-A637-DD2BC3CE0129}"/>
                </c:ext>
              </c:extLst>
            </c:dLbl>
            <c:dLbl>
              <c:idx val="5"/>
              <c:layout>
                <c:manualLayout>
                  <c:x val="-7.0153789370078753E-2"/>
                  <c:y val="2.352464275298921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7B49-489B-BD78-8B3064E76C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Hoja1!$A$3:$A$8</c:f>
              <c:strCache>
                <c:ptCount val="6"/>
                <c:pt idx="0">
                  <c:v>CUOTAS DE CONDOMINOS</c:v>
                </c:pt>
                <c:pt idx="2">
                  <c:v>SERVICIO AREAS PRIVADAS </c:v>
                </c:pt>
                <c:pt idx="3">
                  <c:v>CUOTAS ADICIONALES</c:v>
                </c:pt>
                <c:pt idx="4">
                  <c:v>MANTENIMIENTO ADICIONAL</c:v>
                </c:pt>
                <c:pt idx="5">
                  <c:v>OTROS INGRESOS EXTRAORDINARIOS</c:v>
                </c:pt>
              </c:strCache>
            </c:strRef>
          </c:cat>
          <c:val>
            <c:numRef>
              <c:f>Hoja1!$B$3:$B$8</c:f>
              <c:numCache>
                <c:formatCode>General</c:formatCode>
                <c:ptCount val="6"/>
                <c:pt idx="0">
                  <c:v>87</c:v>
                </c:pt>
                <c:pt idx="1">
                  <c:v>0</c:v>
                </c:pt>
                <c:pt idx="2">
                  <c:v>5</c:v>
                </c:pt>
                <c:pt idx="3">
                  <c:v>6</c:v>
                </c:pt>
                <c:pt idx="4">
                  <c:v>3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07E-4737-A637-DD2BC3CE012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3354478346456693"/>
          <c:y val="0.20327209098862642"/>
          <c:w val="0.22103877133762895"/>
          <c:h val="0.297097841936424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chemeClr val="accent1">
        <a:lumMod val="20000"/>
        <a:lumOff val="80000"/>
      </a:scheme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chemeClr val="tx1"/>
                </a:solidFill>
              </a:rPr>
              <a:t>Descuento</a:t>
            </a:r>
            <a:r>
              <a:rPr lang="en-US" dirty="0">
                <a:solidFill>
                  <a:schemeClr val="tx1"/>
                </a:solidFill>
              </a:rPr>
              <a:t> de los </a:t>
            </a:r>
            <a:r>
              <a:rPr lang="en-US" dirty="0" err="1">
                <a:solidFill>
                  <a:schemeClr val="tx1"/>
                </a:solidFill>
              </a:rPr>
              <a:t>Ingresos</a:t>
            </a:r>
            <a:endParaRPr lang="en-US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07047596459529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0.11545059081502849"/>
          <c:y val="0.14317370366372964"/>
          <c:w val="0.75798419679743811"/>
          <c:h val="0.68481017562545043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Descuento de Ingresos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02B-4799-8E69-997FDB73AC2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E43-4C09-9E39-8C678B072A9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C83-4556-9CEA-7A57286A68ED}"/>
              </c:ext>
            </c:extLst>
          </c:dPt>
          <c:dLbls>
            <c:dLbl>
              <c:idx val="0"/>
              <c:layout>
                <c:manualLayout>
                  <c:x val="-0.14375306587993444"/>
                  <c:y val="-0.3769125454600803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65%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373931673487996"/>
                      <c:h val="0.119522996801239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02B-4799-8E69-997FDB73AC23}"/>
                </c:ext>
              </c:extLst>
            </c:dLbl>
            <c:dLbl>
              <c:idx val="1"/>
              <c:layout>
                <c:manualLayout>
                  <c:x val="0.17505873580505796"/>
                  <c:y val="0.1783493983000825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35%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228002571291418"/>
                      <c:h val="0.135564835691386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E43-4C09-9E39-8C678B072A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Ingresos</c:v>
                </c:pt>
                <c:pt idx="1">
                  <c:v>Descuento por pronto pago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81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2B-4799-8E69-997FDB73AC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858872596361091E-2"/>
          <c:y val="0.86578092896505399"/>
          <c:w val="0.84316719564263254"/>
          <c:h val="9.40517123115722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216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3200" dirty="0">
                <a:solidFill>
                  <a:srgbClr val="0E4DFE"/>
                </a:solidFill>
                <a:latin typeface="Arial Black" panose="020B0A04020102020204" pitchFamily="34" charset="0"/>
              </a:rPr>
              <a:t>GASTOS </a:t>
            </a:r>
            <a:r>
              <a:rPr lang="es-ES" sz="3200" dirty="0" smtClean="0">
                <a:solidFill>
                  <a:srgbClr val="0E4DFE"/>
                </a:solidFill>
                <a:latin typeface="Arial Black" panose="020B0A04020102020204" pitchFamily="34" charset="0"/>
              </a:rPr>
              <a:t>TERCER</a:t>
            </a:r>
            <a:r>
              <a:rPr lang="es-ES" sz="3200" baseline="0" dirty="0" smtClean="0">
                <a:solidFill>
                  <a:srgbClr val="0E4DFE"/>
                </a:solidFill>
                <a:latin typeface="Arial Black" panose="020B0A04020102020204" pitchFamily="34" charset="0"/>
              </a:rPr>
              <a:t> </a:t>
            </a:r>
            <a:r>
              <a:rPr lang="es-ES" sz="3200" dirty="0" smtClean="0">
                <a:solidFill>
                  <a:srgbClr val="0E4DFE"/>
                </a:solidFill>
                <a:latin typeface="Arial Black" panose="020B0A04020102020204" pitchFamily="34" charset="0"/>
              </a:rPr>
              <a:t>TRIMESTRE 2022</a:t>
            </a:r>
            <a:endParaRPr lang="es-ES" sz="3200" dirty="0">
              <a:solidFill>
                <a:srgbClr val="0E4DFE"/>
              </a:solidFill>
              <a:latin typeface="Arial Black" panose="020B0A04020102020204" pitchFamily="34" charset="0"/>
            </a:endParaRPr>
          </a:p>
        </c:rich>
      </c:tx>
      <c:layout>
        <c:manualLayout>
          <c:xMode val="edge"/>
          <c:yMode val="edge"/>
          <c:x val="0.16647399934383203"/>
          <c:y val="2.6789442986293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216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65"/>
      <c:rotY val="0"/>
      <c:rAngAx val="0"/>
      <c:perspective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7647973170020412"/>
          <c:w val="0.69131754059834594"/>
          <c:h val="0.77857589263969718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GASTOS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A22-4A4B-9F63-95395CE85B9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0A22-4A4B-9F63-95395CE85B9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0-0A22-4A4B-9F63-95395CE85B9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0A22-4A4B-9F63-95395CE85B9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0A22-4A4B-9F63-95395CE85B9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0A22-4A4B-9F63-95395CE85B9E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0A22-4A4B-9F63-95395CE85B9E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0A22-4A4B-9F63-95395CE85B9E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2-0A22-4A4B-9F63-95395CE85B9E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E-7556-4077-AF40-8793E78F35AA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22-4A4B-9F63-95395CE85B9E}"/>
                </c:ext>
              </c:extLst>
            </c:dLbl>
            <c:dLbl>
              <c:idx val="1"/>
              <c:layout>
                <c:manualLayout>
                  <c:x val="-0.1326333661417323"/>
                  <c:y val="-0.1739152814231555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56%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22-4A4B-9F63-95395CE85B9E}"/>
                </c:ext>
              </c:extLst>
            </c:dLbl>
            <c:dLbl>
              <c:idx val="2"/>
              <c:layout>
                <c:manualLayout>
                  <c:x val="3.5739255249343835E-2"/>
                  <c:y val="-0.6233304170312044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15%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A22-4A4B-9F63-95395CE85B9E}"/>
                </c:ext>
              </c:extLst>
            </c:dLbl>
            <c:dLbl>
              <c:idx val="3"/>
              <c:layout>
                <c:manualLayout>
                  <c:x val="0.20195997375328081"/>
                  <c:y val="-0.34731058617672789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/>
                      <a:t>3%</a:t>
                    </a:r>
                    <a:endParaRPr lang="en-US" sz="20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22-4A4B-9F63-95395CE85B9E}"/>
                </c:ext>
              </c:extLst>
            </c:dLbl>
            <c:dLbl>
              <c:idx val="4"/>
              <c:layout>
                <c:manualLayout>
                  <c:x val="9.4235072178477694E-2"/>
                  <c:y val="0.4822222222222222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32%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22-4A4B-9F63-95395CE85B9E}"/>
                </c:ext>
              </c:extLst>
            </c:dLbl>
            <c:dLbl>
              <c:idx val="5"/>
              <c:layout>
                <c:manualLayout>
                  <c:x val="0.15126369750656168"/>
                  <c:y val="0.153471566054243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25%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A22-4A4B-9F63-95395CE85B9E}"/>
                </c:ext>
              </c:extLst>
            </c:dLbl>
            <c:dLbl>
              <c:idx val="6"/>
              <c:layout>
                <c:manualLayout>
                  <c:x val="-2.368290682414698E-2"/>
                  <c:y val="4.818751822688830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567108612380606E-2"/>
                      <c:h val="4.81371160732085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0A22-4A4B-9F63-95395CE85B9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A22-4A4B-9F63-95395CE85B9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A22-4A4B-9F63-95395CE85B9E}"/>
                </c:ext>
              </c:extLst>
            </c:dLbl>
            <c:dLbl>
              <c:idx val="9"/>
              <c:layout>
                <c:manualLayout>
                  <c:x val="-0.1409458661417323"/>
                  <c:y val="0.36108253135024787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26%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749999999999998E-2"/>
                      <c:h val="6.90648877223680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7556-4077-AF40-8793E78F35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s-ES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Hoja1!$A$2:$A$10</c:f>
              <c:strCache>
                <c:ptCount val="8"/>
                <c:pt idx="0">
                  <c:v>ADMINISTRACION</c:v>
                </c:pt>
                <c:pt idx="1">
                  <c:v>JARDINERIA</c:v>
                </c:pt>
                <c:pt idx="2">
                  <c:v>VIGILANCIA</c:v>
                </c:pt>
                <c:pt idx="3">
                  <c:v>MANTENIMIENTO ALBERCAS</c:v>
                </c:pt>
                <c:pt idx="4">
                  <c:v>GASTOS GENERALES</c:v>
                </c:pt>
                <c:pt idx="5">
                  <c:v>GASTOS AREA COMUN</c:v>
                </c:pt>
                <c:pt idx="6">
                  <c:v>SEGURO AREAS COMUNES</c:v>
                </c:pt>
                <c:pt idx="7">
                  <c:v>SEGURO DE CASAS</c:v>
                </c:pt>
              </c:strCache>
            </c:strRef>
          </c:cat>
          <c:val>
            <c:numRef>
              <c:f>Hoja1!$B$2:$B$11</c:f>
              <c:numCache>
                <c:formatCode>General</c:formatCode>
                <c:ptCount val="10"/>
                <c:pt idx="0">
                  <c:v>25</c:v>
                </c:pt>
                <c:pt idx="1">
                  <c:v>56</c:v>
                </c:pt>
                <c:pt idx="2">
                  <c:v>32</c:v>
                </c:pt>
                <c:pt idx="3">
                  <c:v>26</c:v>
                </c:pt>
                <c:pt idx="4">
                  <c:v>15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A22-4A4B-9F63-95395CE85B9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9"/>
        <c:delete val="1"/>
      </c:legendEntry>
      <c:layout>
        <c:manualLayout>
          <c:xMode val="edge"/>
          <c:yMode val="edge"/>
          <c:x val="0.63894326534367463"/>
          <c:y val="0.12654175823637259"/>
          <c:w val="0.36105673465632543"/>
          <c:h val="0.750593605674457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chemeClr val="accent1">
        <a:lumMod val="20000"/>
        <a:lumOff val="80000"/>
      </a:scheme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spc="2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130" b="1" dirty="0">
                <a:solidFill>
                  <a:schemeClr val="bg2">
                    <a:lumMod val="25000"/>
                  </a:schemeClr>
                </a:solidFill>
              </a:rPr>
              <a:t>TOTAL DEL ACTIVO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spc="2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773036007879076"/>
          <c:y val="0.13424382847899038"/>
          <c:w val="0.63445661800378506"/>
          <c:h val="0.8114887338306479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 C T I V O</c:v>
                </c:pt>
              </c:strCache>
            </c:strRef>
          </c:tx>
          <c:explosion val="45"/>
          <c:dPt>
            <c:idx val="0"/>
            <c:bubble3D val="0"/>
            <c:spPr>
              <a:gradFill rotWithShape="1">
                <a:gsLst>
                  <a:gs pos="0">
                    <a:schemeClr val="accent5">
                      <a:shade val="76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shade val="76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shade val="76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EA2-4DDD-A83A-742FCA7CDAE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tint val="77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tint val="77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tint val="77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EA2-4DDD-A83A-742FCA7CDAEA}"/>
              </c:ext>
            </c:extLst>
          </c:dPt>
          <c:dLbls>
            <c:dLbl>
              <c:idx val="0"/>
              <c:layout>
                <c:manualLayout>
                  <c:x val="-3.4963764325507692E-2"/>
                  <c:y val="-0.227804615665658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smtClean="0"/>
                      <a:t>56%</a:t>
                    </a:r>
                    <a:endParaRPr 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87030213254581"/>
                      <c:h val="0.118728230274427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EA2-4DDD-A83A-742FCA7CDAEA}"/>
                </c:ext>
              </c:extLst>
            </c:dLbl>
            <c:dLbl>
              <c:idx val="1"/>
              <c:layout>
                <c:manualLayout>
                  <c:x val="4.3954525239275566E-2"/>
                  <c:y val="0.1139023668373707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44%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15741056394938"/>
                      <c:h val="0.115730799568181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EA2-4DDD-A83A-742FCA7CDA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ACTIVO CIRCULANTE</c:v>
                </c:pt>
                <c:pt idx="1">
                  <c:v>ACTIVO NO CIRCULANTE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A2-4DDD-A83A-742FCA7CDAE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465776649428363"/>
          <c:y val="0.866722429891984"/>
          <c:w val="0.71869673335398387"/>
          <c:h val="0.115292985870536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rgbClr val="FFC000">
        <a:alpha val="52000"/>
      </a:srgbClr>
    </a:solidFill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2">
                    <a:lumMod val="25000"/>
                  </a:schemeClr>
                </a:solidFill>
              </a:rPr>
              <a:t>TOTAL DEL PASIVO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200"/>
      <c:depthPercent val="100"/>
      <c:rAngAx val="0"/>
    </c:view3D>
    <c:floor>
      <c:thickness val="0"/>
      <c:spPr>
        <a:noFill/>
        <a:ln w="6350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 DEL PASIVO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shade val="76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459-4290-8661-DCEAD98AC0D8}"/>
              </c:ext>
            </c:extLst>
          </c:dPt>
          <c:dPt>
            <c:idx val="1"/>
            <c:bubble3D val="0"/>
            <c:spPr>
              <a:solidFill>
                <a:schemeClr val="accent3">
                  <a:tint val="77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B10-4F84-A9B5-FAD0B7EA3388}"/>
              </c:ext>
            </c:extLst>
          </c:dPt>
          <c:dLbls>
            <c:dLbl>
              <c:idx val="0"/>
              <c:layout>
                <c:manualLayout>
                  <c:x val="0.16181305635710597"/>
                  <c:y val="-0.1728194635684719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smtClean="0"/>
                      <a:t>14%</a:t>
                    </a:r>
                    <a:endParaRPr 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92622501503799"/>
                      <c:h val="9.77462153307015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459-4290-8661-DCEAD98AC0D8}"/>
                </c:ext>
              </c:extLst>
            </c:dLbl>
            <c:dLbl>
              <c:idx val="1"/>
              <c:layout>
                <c:manualLayout>
                  <c:x val="-0.26722423489407743"/>
                  <c:y val="8.81433442169176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smtClean="0"/>
                      <a:t>86%</a:t>
                    </a:r>
                    <a:endParaRPr 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3424043140590841"/>
                      <c:h val="7.31823887020936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B10-4F84-A9B5-FAD0B7EA33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2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SUMA DEL PASIVO</c:v>
                </c:pt>
                <c:pt idx="1">
                  <c:v>SUMA DEL CAPITAL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13</c:v>
                </c:pt>
                <c:pt idx="1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10-4F84-A9B5-FAD0B7EA338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1734568727479236E-2"/>
          <c:y val="0.88470701412946351"/>
          <c:w val="0.9371535255059279"/>
          <c:h val="9.73084016330568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FFC000">
        <a:alpha val="50000"/>
      </a:srgb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0.43262</cdr:x>
      <cdr:y>0.10975</cdr:y>
    </cdr:from>
    <cdr:to>
      <cdr:x>0.67313</cdr:x>
      <cdr:y>0.17825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5274473" y="752689"/>
          <a:ext cx="2932297" cy="4697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2400" b="1" dirty="0">
              <a:solidFill>
                <a:schemeClr val="tx1"/>
              </a:solidFill>
            </a:rPr>
            <a:t>Rubro del Ingreso</a:t>
          </a:r>
        </a:p>
      </cdr:txBody>
    </cdr:sp>
  </cdr:relSizeAnchor>
  <cdr:relSizeAnchor xmlns:cdr="http://schemas.openxmlformats.org/drawingml/2006/chartDrawing">
    <cdr:from>
      <cdr:x>0.30824</cdr:x>
      <cdr:y>0.2165</cdr:y>
    </cdr:from>
    <cdr:to>
      <cdr:x>0.36336</cdr:x>
      <cdr:y>0.2795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3534008" y="1484757"/>
          <a:ext cx="631960" cy="432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/>
        </a:p>
      </cdr:txBody>
    </cdr:sp>
  </cdr:relSizeAnchor>
  <cdr:relSizeAnchor xmlns:cdr="http://schemas.openxmlformats.org/drawingml/2006/chartDrawing">
    <cdr:from>
      <cdr:x>0.27042</cdr:x>
      <cdr:y>0.32571</cdr:y>
    </cdr:from>
    <cdr:to>
      <cdr:x>0.3155</cdr:x>
      <cdr:y>0.36629</cdr:y>
    </cdr:to>
    <cdr:sp macro="" textlink="">
      <cdr:nvSpPr>
        <cdr:cNvPr id="4" name="CuadroTexto 3">
          <a:extLst xmlns:a="http://schemas.openxmlformats.org/drawingml/2006/main">
            <a:ext uri="{FF2B5EF4-FFF2-40B4-BE49-F238E27FC236}">
              <a16:creationId xmlns:a16="http://schemas.microsoft.com/office/drawing/2014/main" id="{3AC4CEAD-3D54-4EA9-A2C7-1CDA50112257}"/>
            </a:ext>
          </a:extLst>
        </cdr:cNvPr>
        <cdr:cNvSpPr txBox="1"/>
      </cdr:nvSpPr>
      <cdr:spPr>
        <a:xfrm xmlns:a="http://schemas.openxmlformats.org/drawingml/2006/main">
          <a:off x="3100377" y="2233746"/>
          <a:ext cx="516849" cy="2782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800" dirty="0"/>
        </a:p>
      </cdr:txBody>
    </cdr:sp>
  </cdr:relSizeAnchor>
  <cdr:relSizeAnchor xmlns:cdr="http://schemas.openxmlformats.org/drawingml/2006/chartDrawing">
    <cdr:from>
      <cdr:x>0.21004</cdr:x>
      <cdr:y>0.13866</cdr:y>
    </cdr:from>
    <cdr:to>
      <cdr:x>0.25763</cdr:x>
      <cdr:y>0.20317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2560747" y="950961"/>
          <a:ext cx="580217" cy="4424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800" dirty="0"/>
            <a:t>3</a:t>
          </a:r>
          <a:r>
            <a:rPr lang="es-MX" sz="1800" dirty="0" smtClean="0"/>
            <a:t>%</a:t>
          </a:r>
          <a:endParaRPr lang="es-MX" sz="1800" dirty="0"/>
        </a:p>
      </cdr:txBody>
    </cdr:sp>
  </cdr:relSizeAnchor>
  <cdr:relSizeAnchor xmlns:cdr="http://schemas.openxmlformats.org/drawingml/2006/chartDrawing">
    <cdr:from>
      <cdr:x>0.10431</cdr:x>
      <cdr:y>0.23044</cdr:y>
    </cdr:from>
    <cdr:to>
      <cdr:x>0.14781</cdr:x>
      <cdr:y>0.29761</cdr:y>
    </cdr:to>
    <cdr:sp macro="" textlink="">
      <cdr:nvSpPr>
        <cdr:cNvPr id="6" name="Rectángulo 5"/>
        <cdr:cNvSpPr/>
      </cdr:nvSpPr>
      <cdr:spPr>
        <a:xfrm xmlns:a="http://schemas.openxmlformats.org/drawingml/2006/main">
          <a:off x="1271778" y="1580388"/>
          <a:ext cx="530352" cy="46065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MX" sz="1800" dirty="0" smtClean="0"/>
            <a:t>5%</a:t>
          </a:r>
          <a:endParaRPr lang="es-MX" sz="18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0.56963</cdr:x>
      <cdr:y>0.26457</cdr:y>
    </cdr:from>
    <cdr:to>
      <cdr:x>0.65409</cdr:x>
      <cdr:y>0.31008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6166678" y="1673498"/>
          <a:ext cx="914400" cy="2878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0.31931</cdr:x>
      <cdr:y>0.12023</cdr:y>
    </cdr:from>
    <cdr:to>
      <cdr:x>0.36731</cdr:x>
      <cdr:y>0.18956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3893058" y="824507"/>
          <a:ext cx="585216" cy="4754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MX" sz="1800" dirty="0"/>
            <a:t>3</a:t>
          </a:r>
          <a:r>
            <a:rPr lang="es-MX" sz="1800" dirty="0" smtClean="0"/>
            <a:t>%</a:t>
          </a:r>
          <a:endParaRPr lang="es-MX" sz="18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6EA0-D1F3-45E2-BECC-805DA031861C}" type="datetimeFigureOut">
              <a:rPr lang="es-MX" smtClean="0"/>
              <a:t>09/01/2023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0E31-86D8-475C-BC75-1CF32306A4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421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60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817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9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52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04028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78746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70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153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84707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219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3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8.png"/><Relationship Id="rId4" Type="http://schemas.openxmlformats.org/officeDocument/2006/relationships/image" Target="../media/image6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72.png"/><Relationship Id="rId4" Type="http://schemas.openxmlformats.org/officeDocument/2006/relationships/image" Target="../media/image71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7" Type="http://schemas.openxmlformats.org/officeDocument/2006/relationships/image" Target="../media/image75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8.mp4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7">
            <a:extLst>
              <a:ext uri="{FF2B5EF4-FFF2-40B4-BE49-F238E27FC236}">
                <a16:creationId xmlns:a16="http://schemas.microsoft.com/office/drawing/2014/main" id="{89F98628-23B7-4854-8925-F02B6D5DBA2C}"/>
              </a:ext>
            </a:extLst>
          </p:cNvPr>
          <p:cNvSpPr txBox="1"/>
          <p:nvPr/>
        </p:nvSpPr>
        <p:spPr>
          <a:xfrm>
            <a:off x="0" y="4956581"/>
            <a:ext cx="867324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800" dirty="0">
                <a:solidFill>
                  <a:srgbClr val="0E4DFE"/>
                </a:solidFill>
                <a:latin typeface="Arial Black" panose="020B0A04020102020204" pitchFamily="34" charset="0"/>
              </a:rPr>
              <a:t>INICIO DE ACTIVIDADES</a:t>
            </a:r>
          </a:p>
          <a:p>
            <a:endParaRPr lang="es-MX" sz="5400" dirty="0">
              <a:latin typeface="Arial Black" panose="020B0A04020102020204" pitchFamily="34" charset="0"/>
            </a:endParaRP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08E56182-82F8-406A-A6D9-16AE04C6BB3C}"/>
              </a:ext>
            </a:extLst>
          </p:cNvPr>
          <p:cNvSpPr txBox="1"/>
          <p:nvPr/>
        </p:nvSpPr>
        <p:spPr>
          <a:xfrm>
            <a:off x="6096000" y="1313361"/>
            <a:ext cx="609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400" dirty="0" smtClean="0">
                <a:solidFill>
                  <a:srgbClr val="0E4DFE"/>
                </a:solidFill>
                <a:latin typeface="Arial Black" panose="020B0A04020102020204" pitchFamily="34" charset="0"/>
              </a:rPr>
              <a:t>Tercer </a:t>
            </a:r>
            <a:r>
              <a:rPr lang="es-MX" sz="4400" dirty="0">
                <a:solidFill>
                  <a:srgbClr val="0E4DFE"/>
                </a:solidFill>
                <a:latin typeface="Arial Black" panose="020B0A04020102020204" pitchFamily="34" charset="0"/>
              </a:rPr>
              <a:t>T</a:t>
            </a:r>
            <a:r>
              <a:rPr lang="es-MX" sz="4400" dirty="0" smtClean="0">
                <a:solidFill>
                  <a:srgbClr val="0E4DFE"/>
                </a:solidFill>
                <a:latin typeface="Arial Black" panose="020B0A04020102020204" pitchFamily="34" charset="0"/>
              </a:rPr>
              <a:t>rimestre 2022</a:t>
            </a:r>
            <a:endParaRPr lang="es-MX" sz="4400" dirty="0">
              <a:solidFill>
                <a:srgbClr val="0E4DF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15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16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216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0"/>
            <a:ext cx="633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1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1208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80" y="0"/>
            <a:ext cx="6979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5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25600" y="2100231"/>
            <a:ext cx="8974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0E4D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DESAGÜE Y DESASOLVE DE ALBERCAS A. COMÚN</a:t>
            </a:r>
          </a:p>
        </p:txBody>
      </p:sp>
    </p:spTree>
    <p:extLst>
      <p:ext uri="{BB962C8B-B14F-4D97-AF65-F5344CB8AC3E}">
        <p14:creationId xmlns:p14="http://schemas.microsoft.com/office/powerpoint/2010/main" val="159990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016"/>
            <a:ext cx="629107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72" y="0"/>
            <a:ext cx="5900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3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6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7900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8" y="0"/>
            <a:ext cx="6412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2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8873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736" y="0"/>
            <a:ext cx="6303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6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6188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88" y="0"/>
            <a:ext cx="6230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4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20613" y="1573265"/>
            <a:ext cx="89746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0E4D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VARIOS DE MANTENIMIENTO</a:t>
            </a:r>
          </a:p>
          <a:p>
            <a:pPr algn="ctr"/>
            <a:r>
              <a:rPr lang="es-MX" sz="4800" dirty="0" smtClean="0">
                <a:ln w="0"/>
                <a:solidFill>
                  <a:srgbClr val="0E4D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POR PARTE DEL</a:t>
            </a:r>
          </a:p>
          <a:p>
            <a:pPr algn="ctr"/>
            <a:r>
              <a:rPr lang="es-MX" sz="4800" dirty="0" smtClean="0">
                <a:ln w="0"/>
                <a:solidFill>
                  <a:srgbClr val="0E4D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ING. TOLEDO</a:t>
            </a:r>
          </a:p>
        </p:txBody>
      </p:sp>
    </p:spTree>
    <p:extLst>
      <p:ext uri="{BB962C8B-B14F-4D97-AF65-F5344CB8AC3E}">
        <p14:creationId xmlns:p14="http://schemas.microsoft.com/office/powerpoint/2010/main" val="35319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30446" y="509174"/>
            <a:ext cx="1170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0E4D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REPARACION FUGAS DE AGUA</a:t>
            </a:r>
          </a:p>
          <a:p>
            <a:pPr algn="ctr"/>
            <a:r>
              <a:rPr lang="es-MX" sz="4800" dirty="0" smtClean="0">
                <a:ln w="0"/>
                <a:solidFill>
                  <a:srgbClr val="0E4D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EN EL CONDOMINIO</a:t>
            </a:r>
            <a:endParaRPr lang="es-MX" sz="4800" dirty="0">
              <a:ln w="0"/>
              <a:solidFill>
                <a:srgbClr val="0E4DF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875025" y="3308773"/>
            <a:ext cx="48117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2800" b="1" dirty="0" smtClean="0">
                <a:solidFill>
                  <a:srgbClr val="0E4DFE"/>
                </a:solidFill>
              </a:rPr>
              <a:t>PASEO COLINAS 45 Y 46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2800" b="1" dirty="0" smtClean="0">
                <a:solidFill>
                  <a:srgbClr val="0E4DFE"/>
                </a:solidFill>
              </a:rPr>
              <a:t>MAPLES 13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2800" b="1" dirty="0" smtClean="0">
                <a:solidFill>
                  <a:srgbClr val="0E4DFE"/>
                </a:solidFill>
              </a:rPr>
              <a:t>CRUCE OLIVOS Y SAUCE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2800" b="1" dirty="0" smtClean="0">
                <a:solidFill>
                  <a:srgbClr val="0E4DFE"/>
                </a:solidFill>
              </a:rPr>
              <a:t>OLIVOS 23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2800" b="1" dirty="0" smtClean="0">
                <a:solidFill>
                  <a:srgbClr val="0E4DFE"/>
                </a:solidFill>
              </a:rPr>
              <a:t>PASEO COLINAS 25</a:t>
            </a:r>
            <a:endParaRPr lang="es-MX" sz="2800" b="1" dirty="0">
              <a:solidFill>
                <a:srgbClr val="0E4D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7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70805" y="1591553"/>
            <a:ext cx="104946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600" dirty="0" smtClean="0">
                <a:ln w="0"/>
                <a:solidFill>
                  <a:srgbClr val="0E4D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Cambio de manguera rota Sauce 8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600" dirty="0" smtClean="0">
                <a:ln w="0"/>
                <a:solidFill>
                  <a:srgbClr val="0E4D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Reparación tubo drenaje Laureles 2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600" dirty="0" smtClean="0">
                <a:ln w="0"/>
                <a:solidFill>
                  <a:srgbClr val="0E4D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Reparación tubo Laureles 23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600" dirty="0" smtClean="0">
                <a:ln w="0"/>
                <a:solidFill>
                  <a:srgbClr val="0E4D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Reparación tubo riego x aspersión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600" dirty="0" smtClean="0">
                <a:ln w="0"/>
                <a:solidFill>
                  <a:srgbClr val="0E4D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Hundimiento manzana 4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MX" sz="3600" dirty="0" smtClean="0">
              <a:ln w="0"/>
              <a:solidFill>
                <a:srgbClr val="0E4DF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MX" sz="3600" dirty="0" smtClean="0">
              <a:ln w="0"/>
              <a:solidFill>
                <a:srgbClr val="92D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016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5664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65" y="0"/>
            <a:ext cx="57363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6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01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7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2-07-18 at 3.18.21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074" y="512064"/>
            <a:ext cx="3505200" cy="536473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0"/>
            <a:ext cx="6065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6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2764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48" y="0"/>
            <a:ext cx="5864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06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WhatsApp Video 2022-08-25 at 17.06.4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43318" y="438912"/>
            <a:ext cx="3505200" cy="546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5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6422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24" y="0"/>
            <a:ext cx="5827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75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2-07-28 at 4.18.22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680" y="713232"/>
            <a:ext cx="3352800" cy="512064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3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63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792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0"/>
            <a:ext cx="5974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58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6188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88" y="0"/>
            <a:ext cx="6230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7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70187" y="1987794"/>
            <a:ext cx="97745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0E4D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APOYO A REFORESTACION AREA BERAKA</a:t>
            </a:r>
          </a:p>
        </p:txBody>
      </p:sp>
    </p:spTree>
    <p:extLst>
      <p:ext uri="{BB962C8B-B14F-4D97-AF65-F5344CB8AC3E}">
        <p14:creationId xmlns:p14="http://schemas.microsoft.com/office/powerpoint/2010/main" val="365986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36208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8" y="0"/>
            <a:ext cx="5955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81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36208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8" y="0"/>
            <a:ext cx="5955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4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63056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56" y="0"/>
            <a:ext cx="6028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4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1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85205" y="1865873"/>
            <a:ext cx="89746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0E4D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VARIOS</a:t>
            </a:r>
          </a:p>
          <a:p>
            <a:pPr algn="ctr"/>
            <a:r>
              <a:rPr lang="es-MX" sz="4800" dirty="0" smtClean="0">
                <a:ln w="0"/>
                <a:solidFill>
                  <a:srgbClr val="0E4D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POR PARTE DE </a:t>
            </a:r>
          </a:p>
          <a:p>
            <a:pPr algn="ctr"/>
            <a:r>
              <a:rPr lang="es-MX" sz="4800" dirty="0" smtClean="0">
                <a:ln w="0"/>
                <a:solidFill>
                  <a:srgbClr val="0E4D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DON VICENTE MADRIGAL</a:t>
            </a:r>
          </a:p>
          <a:p>
            <a:pPr algn="ctr"/>
            <a:endParaRPr lang="es-MX" sz="4800" dirty="0" smtClean="0">
              <a:ln w="0"/>
              <a:solidFill>
                <a:srgbClr val="92D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8906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43957" y="1518401"/>
            <a:ext cx="104946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600" dirty="0" smtClean="0">
                <a:ln w="0"/>
                <a:solidFill>
                  <a:srgbClr val="0E4D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Arreglo cables enfrente a Oficina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600" dirty="0" smtClean="0">
                <a:ln w="0"/>
                <a:solidFill>
                  <a:srgbClr val="0E4D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Arreglo tubería jacuzzi Ahuehuetes 7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600" dirty="0" smtClean="0">
                <a:ln w="0"/>
                <a:solidFill>
                  <a:srgbClr val="0E4D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Cambio del filtro alberca manzana 3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600" dirty="0" smtClean="0">
                <a:ln w="0"/>
                <a:solidFill>
                  <a:srgbClr val="0E4D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Cambio de </a:t>
            </a:r>
            <a:r>
              <a:rPr lang="es-MX" sz="3600" dirty="0" err="1" smtClean="0">
                <a:ln w="0"/>
                <a:solidFill>
                  <a:srgbClr val="0E4D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switch</a:t>
            </a:r>
            <a:r>
              <a:rPr lang="es-MX" sz="3600" dirty="0" smtClean="0">
                <a:ln w="0"/>
                <a:solidFill>
                  <a:srgbClr val="0E4D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Nogales 14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600" dirty="0" smtClean="0">
                <a:ln w="0"/>
                <a:solidFill>
                  <a:srgbClr val="0E4D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Destapar toma de agua Colinas 33</a:t>
            </a:r>
          </a:p>
        </p:txBody>
      </p:sp>
    </p:spTree>
    <p:extLst>
      <p:ext uri="{BB962C8B-B14F-4D97-AF65-F5344CB8AC3E}">
        <p14:creationId xmlns:p14="http://schemas.microsoft.com/office/powerpoint/2010/main" val="2988887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0"/>
            <a:ext cx="579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09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2414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44" y="0"/>
            <a:ext cx="6431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475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492241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1" y="0"/>
            <a:ext cx="5699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96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6752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52" y="0"/>
            <a:ext cx="6175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8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45936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36" y="0"/>
            <a:ext cx="5846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469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214" y="0"/>
            <a:ext cx="12380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2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38" y="0"/>
            <a:ext cx="6387846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8" y="0"/>
            <a:ext cx="5955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3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00"/>
          <a:stretch/>
        </p:blipFill>
        <p:spPr>
          <a:xfrm>
            <a:off x="2139696" y="0"/>
            <a:ext cx="7168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611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5332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328" y="0"/>
            <a:ext cx="6138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7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463720" y="1304544"/>
            <a:ext cx="878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4800" dirty="0" smtClean="0">
                <a:ln w="0"/>
                <a:solidFill>
                  <a:srgbClr val="0E4D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DE MANTENIMIENTO PLANTA TRATADORA</a:t>
            </a:r>
            <a:endParaRPr lang="es-MX" sz="4800" dirty="0">
              <a:ln w="0"/>
              <a:solidFill>
                <a:srgbClr val="0E4DF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28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WhatsApp Video 2022-08-05 at 2.31.56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70166" y="768096"/>
            <a:ext cx="3352800" cy="526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792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0"/>
            <a:ext cx="5974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12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WhatsApp Video 2022-08-11 at 11.01.40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9143" y="877824"/>
            <a:ext cx="3352800" cy="510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5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6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476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68" y="0"/>
            <a:ext cx="6047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0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25312" cy="6858000"/>
          </a:xfrm>
          <a:prstGeom prst="rect">
            <a:avLst/>
          </a:prstGeom>
        </p:spPr>
      </p:pic>
      <p:pic>
        <p:nvPicPr>
          <p:cNvPr id="5" name="WhatsApp Video 2022-07-23 at 8.53.09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8697" y="585216"/>
            <a:ext cx="3352800" cy="536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4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567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2-07-25 at 1.26.14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7643" y="950976"/>
            <a:ext cx="3352800" cy="5071872"/>
          </a:xfrm>
          <a:prstGeom prst="rect">
            <a:avLst/>
          </a:prstGeom>
        </p:spPr>
      </p:pic>
      <p:pic>
        <p:nvPicPr>
          <p:cNvPr id="3" name="WhatsApp Video 2022-07-23 at 8.53.09 A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07720" y="877824"/>
            <a:ext cx="33528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3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792904" y="1542288"/>
            <a:ext cx="878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4800" dirty="0" smtClean="0">
                <a:ln w="0"/>
                <a:solidFill>
                  <a:srgbClr val="0E4D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VISITANTES DE LA FAUNA DEL LUGAR</a:t>
            </a:r>
          </a:p>
        </p:txBody>
      </p:sp>
    </p:spTree>
    <p:extLst>
      <p:ext uri="{BB962C8B-B14F-4D97-AF65-F5344CB8AC3E}">
        <p14:creationId xmlns:p14="http://schemas.microsoft.com/office/powerpoint/2010/main" val="145729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08192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92" y="0"/>
            <a:ext cx="6083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173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4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476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68" y="0"/>
            <a:ext cx="6047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0"/>
            <a:ext cx="593750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4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6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963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32" y="0"/>
            <a:ext cx="5992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7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4398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1" y="0"/>
            <a:ext cx="414528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985" y="0"/>
            <a:ext cx="3602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8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43601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0"/>
            <a:ext cx="624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1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683176" y="1304544"/>
            <a:ext cx="878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4800" dirty="0" smtClean="0">
                <a:ln w="0"/>
                <a:solidFill>
                  <a:srgbClr val="0E4D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ARREGLO DE ARBOLES INTERIOR Y EXTERIOR DEL CONDOMINIO</a:t>
            </a:r>
            <a:endParaRPr lang="es-MX" sz="4800" dirty="0">
              <a:ln w="0"/>
              <a:solidFill>
                <a:srgbClr val="0E4DF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8146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4593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b="5066"/>
          <a:stretch/>
        </p:blipFill>
        <p:spPr>
          <a:xfrm>
            <a:off x="6345936" y="0"/>
            <a:ext cx="5846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070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963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32" y="0"/>
            <a:ext cx="5992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258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0819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92" y="0"/>
            <a:ext cx="6083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268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0196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968" y="0"/>
            <a:ext cx="5590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799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7048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656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46600" y="829056"/>
            <a:ext cx="8788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4800" dirty="0" smtClean="0">
                <a:ln w="0"/>
                <a:solidFill>
                  <a:srgbClr val="0E4D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CURSO NOM-30</a:t>
            </a:r>
          </a:p>
          <a:p>
            <a:pPr algn="ctr"/>
            <a:endParaRPr lang="es-MX" sz="4800" dirty="0" smtClean="0">
              <a:ln w="0"/>
              <a:solidFill>
                <a:srgbClr val="0E4DF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s-MX" sz="4800" dirty="0" smtClean="0">
                <a:ln w="0"/>
                <a:solidFill>
                  <a:srgbClr val="0E4D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EVENTO DEL SINDICATO</a:t>
            </a:r>
          </a:p>
          <a:p>
            <a:pPr algn="ctr"/>
            <a:endParaRPr lang="es-MX" sz="4800" dirty="0" smtClean="0">
              <a:ln w="0"/>
              <a:solidFill>
                <a:srgbClr val="E5F17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s-MX" sz="4800" dirty="0">
              <a:ln w="0"/>
              <a:solidFill>
                <a:srgbClr val="E5F17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0194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886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2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8" y="0"/>
            <a:ext cx="595579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36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52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2-07-29 at 12.42.54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5024" y="1115568"/>
            <a:ext cx="3352800" cy="49987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68" y="0"/>
            <a:ext cx="6047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0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846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64" y="-27432"/>
            <a:ext cx="6193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950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901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2764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48" y="0"/>
            <a:ext cx="5864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546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79672" y="219456"/>
            <a:ext cx="1013087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4800" dirty="0" smtClean="0">
                <a:ln w="0"/>
                <a:solidFill>
                  <a:srgbClr val="0E4D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CONSTRUCCIÓN NUEVAS CASETAS DE VIGILANCIA</a:t>
            </a:r>
          </a:p>
          <a:p>
            <a:pPr algn="ctr"/>
            <a:endParaRPr lang="es-MX" sz="4800" dirty="0">
              <a:ln w="0"/>
              <a:solidFill>
                <a:srgbClr val="0E4DF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s-MX" sz="4800" dirty="0" smtClean="0">
                <a:ln w="0"/>
                <a:solidFill>
                  <a:srgbClr val="0E4D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CASETA ACCESO PRINCIPAL</a:t>
            </a:r>
          </a:p>
          <a:p>
            <a:pPr algn="ctr"/>
            <a:r>
              <a:rPr lang="es-MX" sz="4800" dirty="0" smtClean="0">
                <a:ln w="0"/>
                <a:solidFill>
                  <a:srgbClr val="0E4D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CASETA DEL RIO</a:t>
            </a:r>
          </a:p>
          <a:p>
            <a:pPr algn="ctr"/>
            <a:endParaRPr lang="es-MX" sz="4800" dirty="0" smtClean="0">
              <a:ln w="0"/>
              <a:solidFill>
                <a:srgbClr val="E5F17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s-MX" sz="4800" dirty="0">
              <a:ln w="0"/>
              <a:solidFill>
                <a:srgbClr val="E5F17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28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3270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704" y="0"/>
            <a:ext cx="6559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713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563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566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64" y="0"/>
            <a:ext cx="57363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373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7278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784" y="0"/>
            <a:ext cx="5919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700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963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32" y="0"/>
            <a:ext cx="5992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755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792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0"/>
            <a:ext cx="5974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72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4" name="WhatsApp Video 2022-08-24 at 07.37.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1328" y="1115568"/>
            <a:ext cx="3352800" cy="498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9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28" y="0"/>
            <a:ext cx="6595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270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8134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44" y="0"/>
            <a:ext cx="6010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556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32" y="0"/>
            <a:ext cx="599236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9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494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DECA50-D650-4750-B0FB-6436E0BF6063}"/>
              </a:ext>
            </a:extLst>
          </p:cNvPr>
          <p:cNvSpPr txBox="1"/>
          <p:nvPr/>
        </p:nvSpPr>
        <p:spPr>
          <a:xfrm>
            <a:off x="2622298" y="61466"/>
            <a:ext cx="69474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E4DFE"/>
                </a:solidFill>
                <a:latin typeface="Arial Black" panose="020B0A04020102020204" pitchFamily="34" charset="0"/>
              </a:rPr>
              <a:t>INGRESOS   </a:t>
            </a:r>
          </a:p>
          <a:p>
            <a:pPr algn="ctr"/>
            <a:r>
              <a:rPr lang="es-ES" sz="3600" b="1" dirty="0" smtClean="0">
                <a:solidFill>
                  <a:srgbClr val="0E4DFE"/>
                </a:solidFill>
                <a:latin typeface="Arial Black" panose="020B0A04020102020204" pitchFamily="34" charset="0"/>
              </a:rPr>
              <a:t>TERCER TRIMESTRE  2022</a:t>
            </a:r>
            <a:endParaRPr lang="es-ES" sz="3600" b="1" dirty="0">
              <a:solidFill>
                <a:srgbClr val="0E4DFE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B4C1B2F-64C0-4E12-A83C-C54C839950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537890"/>
              </p:ext>
            </p:extLst>
          </p:nvPr>
        </p:nvGraphicFramePr>
        <p:xfrm>
          <a:off x="728134" y="1413206"/>
          <a:ext cx="10677056" cy="4843399"/>
        </p:xfrm>
        <a:graphic>
          <a:graphicData uri="http://schemas.openxmlformats.org/drawingml/2006/table">
            <a:tbl>
              <a:tblPr firstRow="1" firstCol="1" bandRow="1"/>
              <a:tblGrid>
                <a:gridCol w="8860004">
                  <a:extLst>
                    <a:ext uri="{9D8B030D-6E8A-4147-A177-3AD203B41FA5}">
                      <a16:colId xmlns:a16="http://schemas.microsoft.com/office/drawing/2014/main" val="707960510"/>
                    </a:ext>
                  </a:extLst>
                </a:gridCol>
                <a:gridCol w="1817052">
                  <a:extLst>
                    <a:ext uri="{9D8B030D-6E8A-4147-A177-3AD203B41FA5}">
                      <a16:colId xmlns:a16="http://schemas.microsoft.com/office/drawing/2014/main" val="816238015"/>
                    </a:ext>
                  </a:extLst>
                </a:gridCol>
              </a:tblGrid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</a:t>
                      </a:r>
                      <a:r>
                        <a:rPr lang="es-MX" sz="27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CONDÓMINOS</a:t>
                      </a:r>
                      <a:endParaRPr lang="es-MX" sz="27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es-MX" sz="2700" b="1" kern="120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559101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</a:t>
                      </a:r>
                      <a:endParaRPr lang="es-MX" sz="27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700" b="1" kern="120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80015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2012</a:t>
                      </a:r>
                      <a:endParaRPr lang="es-MX" sz="27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460240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SISMO 19-09-17</a:t>
                      </a:r>
                      <a:endParaRPr lang="es-MX" sz="2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04887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SERVICIO AREAS PRIVADAS</a:t>
                      </a:r>
                      <a:endParaRPr lang="es-MX" sz="27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2700" b="1" kern="120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5252886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MX" sz="2700" b="1" kern="120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8634627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 DIVERSAS</a:t>
                      </a:r>
                      <a:endParaRPr lang="es-MX" sz="27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176233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SEGURO AREAS COMUNES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17539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MANTENIMIENTO ADICIONAL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2700" b="1" kern="120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8705991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PRODUCTOS FINANCIEROS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700" b="1" kern="120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391342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DESCUENTOS POR PRONTO PAGO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s-MX" sz="27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s-MX" sz="27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087359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0351CFCD-64AC-44AD-B174-145419877EDC}"/>
              </a:ext>
            </a:extLst>
          </p:cNvPr>
          <p:cNvSpPr txBox="1"/>
          <p:nvPr/>
        </p:nvSpPr>
        <p:spPr>
          <a:xfrm>
            <a:off x="786811" y="6460177"/>
            <a:ext cx="11172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/>
              <a:t>*EN LOS RUBROS COLOR </a:t>
            </a:r>
            <a:r>
              <a:rPr lang="es-MX" sz="1100" dirty="0" smtClean="0"/>
              <a:t>NEGRO </a:t>
            </a:r>
            <a:r>
              <a:rPr lang="es-MX" sz="1100" dirty="0"/>
              <a:t>EXISTE APORTACION PERO NO SE ANEXO PARA LA REPRESENTACION GRAFICA, PARA ACLARACIONES VEASE EL REPORTE DEL BALANCE DE ACTIVIDADES.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61687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3239BFB-0DE0-4EFF-9B02-0206DFCE5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012991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303CD1-D8E1-481E-9953-45A83E8D5C37}"/>
              </a:ext>
            </a:extLst>
          </p:cNvPr>
          <p:cNvGraphicFramePr/>
          <p:nvPr>
            <p:extLst/>
          </p:nvPr>
        </p:nvGraphicFramePr>
        <p:xfrm>
          <a:off x="7621534" y="1393371"/>
          <a:ext cx="4570466" cy="5058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146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F65A364-8D0A-4791-8BE7-FC88BF183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406780"/>
              </p:ext>
            </p:extLst>
          </p:nvPr>
        </p:nvGraphicFramePr>
        <p:xfrm>
          <a:off x="524933" y="1200329"/>
          <a:ext cx="11059499" cy="4979014"/>
        </p:xfrm>
        <a:graphic>
          <a:graphicData uri="http://schemas.openxmlformats.org/drawingml/2006/table">
            <a:tbl>
              <a:tblPr firstRow="1" firstCol="1" bandRow="1"/>
              <a:tblGrid>
                <a:gridCol w="8511930">
                  <a:extLst>
                    <a:ext uri="{9D8B030D-6E8A-4147-A177-3AD203B41FA5}">
                      <a16:colId xmlns:a16="http://schemas.microsoft.com/office/drawing/2014/main" val="1505191764"/>
                    </a:ext>
                  </a:extLst>
                </a:gridCol>
                <a:gridCol w="2547569">
                  <a:extLst>
                    <a:ext uri="{9D8B030D-6E8A-4147-A177-3AD203B41FA5}">
                      <a16:colId xmlns:a16="http://schemas.microsoft.com/office/drawing/2014/main" val="2123519589"/>
                    </a:ext>
                  </a:extLst>
                </a:gridCol>
              </a:tblGrid>
              <a:tr h="4301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ADMINISTRACIÓN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92D05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MX" sz="2000" b="1" kern="1200" dirty="0">
                        <a:solidFill>
                          <a:srgbClr val="92D05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541210"/>
                  </a:ext>
                </a:extLst>
              </a:tr>
              <a:tr h="373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JARDINERÍA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92D05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es-MX" sz="2000" b="1" kern="1200" dirty="0">
                        <a:solidFill>
                          <a:srgbClr val="92D05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219995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VIGILANCIA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92D05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s-MX" sz="2000" b="1" kern="1200" dirty="0">
                        <a:solidFill>
                          <a:srgbClr val="92D05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373079"/>
                  </a:ext>
                </a:extLst>
              </a:tr>
              <a:tr h="4424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MANTENIMIENTO DE ALBERCAS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92D05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s-MX" sz="2000" b="1" kern="1200" dirty="0">
                        <a:solidFill>
                          <a:srgbClr val="92D05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096291"/>
                  </a:ext>
                </a:extLst>
              </a:tr>
              <a:tr h="428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GENERALES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92D05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MX" sz="2000" b="1" kern="1200" dirty="0">
                        <a:solidFill>
                          <a:srgbClr val="92D05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587440"/>
                  </a:ext>
                </a:extLst>
              </a:tr>
              <a:tr h="4286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AREA COMUN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92D05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2000" b="1" kern="1200" dirty="0">
                        <a:solidFill>
                          <a:srgbClr val="92D05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530157"/>
                  </a:ext>
                </a:extLst>
              </a:tr>
              <a:tr h="400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AREAS COMUNES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92D05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2000" b="1" kern="1200" dirty="0">
                        <a:solidFill>
                          <a:srgbClr val="92D05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900752"/>
                  </a:ext>
                </a:extLst>
              </a:tr>
              <a:tr h="400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CASAS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92D05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2000" b="1" kern="1200" dirty="0">
                        <a:solidFill>
                          <a:srgbClr val="92D05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723577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OTROS GASTOS EXTRAORDINARIOS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000" b="1" kern="12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626147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CANCELACION DE CFDI INGRESOS POR DEMANDAS </a:t>
                      </a:r>
                      <a:r>
                        <a:rPr lang="es-MX" sz="2000" b="1" kern="1200" dirty="0" smtClean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EJE</a:t>
                      </a:r>
                      <a:endParaRPr lang="es-MX" sz="2000" b="1" kern="120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92D05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798209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SISMO 19-09-2017</a:t>
                      </a:r>
                      <a:endParaRPr lang="es-MX" sz="2000" b="1" kern="120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92D05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2000" b="1" kern="1200" dirty="0">
                        <a:solidFill>
                          <a:srgbClr val="92D05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49564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</a:t>
                      </a:r>
                      <a:r>
                        <a:rPr lang="es-MX" sz="2000" b="1" kern="1200" baseline="0" dirty="0" smtClean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COVID-19</a:t>
                      </a:r>
                      <a:endParaRPr lang="es-MX" sz="2000" b="1" kern="120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92D05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000" b="1" kern="1200" dirty="0">
                        <a:solidFill>
                          <a:srgbClr val="92D05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499428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41FF39F-B5B6-420E-BC35-EA181382223A}"/>
              </a:ext>
            </a:extLst>
          </p:cNvPr>
          <p:cNvSpPr txBox="1"/>
          <p:nvPr/>
        </p:nvSpPr>
        <p:spPr>
          <a:xfrm>
            <a:off x="2849732" y="0"/>
            <a:ext cx="65883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E4DFE"/>
                </a:solidFill>
                <a:latin typeface="Arial Black" panose="020B0A04020102020204" pitchFamily="34" charset="0"/>
              </a:rPr>
              <a:t>GASTOS   </a:t>
            </a:r>
          </a:p>
          <a:p>
            <a:pPr algn="ctr"/>
            <a:r>
              <a:rPr lang="es-ES" sz="3600" b="1" dirty="0" smtClean="0">
                <a:solidFill>
                  <a:srgbClr val="0E4DFE"/>
                </a:solidFill>
                <a:latin typeface="Arial Black" panose="020B0A04020102020204" pitchFamily="34" charset="0"/>
              </a:rPr>
              <a:t>TERCE TRIMESTRE  2022</a:t>
            </a:r>
            <a:endParaRPr lang="es-ES" sz="3600" b="1" dirty="0">
              <a:solidFill>
                <a:srgbClr val="0E4DF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54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F72F3AF-B916-4026-9480-C6014F9F03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242836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017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99BB9020-EB0C-460D-9CAC-922520F82077}"/>
              </a:ext>
            </a:extLst>
          </p:cNvPr>
          <p:cNvGraphicFramePr/>
          <p:nvPr>
            <p:extLst/>
          </p:nvPr>
        </p:nvGraphicFramePr>
        <p:xfrm>
          <a:off x="206886" y="1595676"/>
          <a:ext cx="6356581" cy="423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2130297-736C-413D-871C-A05CBBCE5622}"/>
              </a:ext>
            </a:extLst>
          </p:cNvPr>
          <p:cNvSpPr txBox="1"/>
          <p:nvPr/>
        </p:nvSpPr>
        <p:spPr>
          <a:xfrm>
            <a:off x="3131300" y="141268"/>
            <a:ext cx="638187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400" dirty="0">
                <a:solidFill>
                  <a:srgbClr val="0E4DFE"/>
                </a:solidFill>
                <a:latin typeface="Arial Black" panose="020B0A04020102020204" pitchFamily="34" charset="0"/>
              </a:rPr>
              <a:t>BALANCE GENERAL</a:t>
            </a:r>
          </a:p>
          <a:p>
            <a:pPr algn="ctr"/>
            <a:r>
              <a:rPr lang="es-ES" sz="1600" b="1" dirty="0" smtClean="0">
                <a:solidFill>
                  <a:srgbClr val="0E4DFE"/>
                </a:solidFill>
              </a:rPr>
              <a:t>AL 30 DE SEPTIEMBRE </a:t>
            </a:r>
            <a:r>
              <a:rPr lang="es-ES" sz="1600" b="1" dirty="0">
                <a:solidFill>
                  <a:srgbClr val="0E4DFE"/>
                </a:solidFill>
              </a:rPr>
              <a:t>DEL </a:t>
            </a:r>
            <a:r>
              <a:rPr lang="es-ES" sz="1600" b="1" dirty="0" smtClean="0">
                <a:solidFill>
                  <a:srgbClr val="0E4DFE"/>
                </a:solidFill>
              </a:rPr>
              <a:t>2022</a:t>
            </a:r>
            <a:endParaRPr lang="es-ES" sz="1600" b="1" dirty="0">
              <a:solidFill>
                <a:srgbClr val="0E4DFE"/>
              </a:solidFill>
            </a:endParaRPr>
          </a:p>
          <a:p>
            <a:pPr algn="ctr"/>
            <a:r>
              <a:rPr lang="es-ES" sz="1600" b="1" dirty="0">
                <a:solidFill>
                  <a:srgbClr val="0E4DFE"/>
                </a:solidFill>
              </a:rPr>
              <a:t>EN PORCENTAJES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CBFC36C-B4A8-4723-B4CE-9BADCA17E327}"/>
              </a:ext>
            </a:extLst>
          </p:cNvPr>
          <p:cNvGraphicFramePr/>
          <p:nvPr>
            <p:extLst/>
          </p:nvPr>
        </p:nvGraphicFramePr>
        <p:xfrm>
          <a:off x="7357805" y="1610202"/>
          <a:ext cx="4310743" cy="423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5623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216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0"/>
            <a:ext cx="633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38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35525</TotalTime>
  <Words>350</Words>
  <Application>Microsoft Office PowerPoint</Application>
  <PresentationFormat>Panorámica</PresentationFormat>
  <Paragraphs>120</Paragraphs>
  <Slides>87</Slides>
  <Notes>0</Notes>
  <HiddenSlides>0</HiddenSlides>
  <MMClips>10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87</vt:i4>
      </vt:variant>
    </vt:vector>
  </HeadingPairs>
  <TitlesOfParts>
    <vt:vector size="94" baseType="lpstr">
      <vt:lpstr>Arial</vt:lpstr>
      <vt:lpstr>Arial Black</vt:lpstr>
      <vt:lpstr>Calibri</vt:lpstr>
      <vt:lpstr>Calibri Light</vt:lpstr>
      <vt:lpstr>Times New Roman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Acer</dc:creator>
  <cp:lastModifiedBy>erika jimenez rico</cp:lastModifiedBy>
  <cp:revision>348</cp:revision>
  <dcterms:created xsi:type="dcterms:W3CDTF">2019-04-30T23:24:35Z</dcterms:created>
  <dcterms:modified xsi:type="dcterms:W3CDTF">2023-01-10T04:09:10Z</dcterms:modified>
</cp:coreProperties>
</file>